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1"/>
  </p:notesMasterIdLst>
  <p:sldIdLst>
    <p:sldId id="278" r:id="rId2"/>
    <p:sldId id="294" r:id="rId3"/>
    <p:sldId id="279" r:id="rId4"/>
    <p:sldId id="280" r:id="rId5"/>
    <p:sldId id="299" r:id="rId6"/>
    <p:sldId id="281" r:id="rId7"/>
    <p:sldId id="283" r:id="rId8"/>
    <p:sldId id="284" r:id="rId9"/>
    <p:sldId id="295" r:id="rId10"/>
    <p:sldId id="296" r:id="rId11"/>
    <p:sldId id="301" r:id="rId12"/>
    <p:sldId id="303" r:id="rId13"/>
    <p:sldId id="297" r:id="rId14"/>
    <p:sldId id="302" r:id="rId15"/>
    <p:sldId id="310" r:id="rId16"/>
    <p:sldId id="311" r:id="rId17"/>
    <p:sldId id="312" r:id="rId18"/>
    <p:sldId id="309" r:id="rId19"/>
    <p:sldId id="300" r:id="rId2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6" d="100"/>
          <a:sy n="86" d="100"/>
        </p:scale>
        <p:origin x="738" y="9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dirty="0"/>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dirty="0"/>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dirty="0"/>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dirty="0"/>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ritayandhara/tmdb-dataset?select=TMDB_7000_Top_Rated_Movies.csv"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832410" y="1984248"/>
            <a:ext cx="6713033" cy="1225296"/>
          </a:xfrm>
        </p:spPr>
        <p:txBody>
          <a:bodyPr/>
          <a:lstStyle/>
          <a:p>
            <a:br>
              <a:rPr lang="en-US" dirty="0"/>
            </a:b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a:t>
            </a:r>
          </a:p>
          <a:p>
            <a:endParaRPr lang="en-US" dirty="0"/>
          </a:p>
        </p:txBody>
      </p:sp>
      <p:sp>
        <p:nvSpPr>
          <p:cNvPr id="4" name="Rectangle 3">
            <a:extLst>
              <a:ext uri="{FF2B5EF4-FFF2-40B4-BE49-F238E27FC236}">
                <a16:creationId xmlns:a16="http://schemas.microsoft.com/office/drawing/2014/main" id="{E5631BB2-733B-D93D-E341-0C74913536F8}"/>
              </a:ext>
            </a:extLst>
          </p:cNvPr>
          <p:cNvSpPr/>
          <p:nvPr/>
        </p:nvSpPr>
        <p:spPr>
          <a:xfrm>
            <a:off x="2582440" y="882682"/>
            <a:ext cx="7212971" cy="2677656"/>
          </a:xfrm>
          <a:prstGeom prst="rect">
            <a:avLst/>
          </a:prstGeom>
          <a:noFill/>
        </p:spPr>
        <p:txBody>
          <a:bodyPr wrap="square" lIns="91440" tIns="45720" rIns="91440" bIns="45720">
            <a:spAutoFit/>
          </a:bodyPr>
          <a:lstStyle/>
          <a:p>
            <a:pPr algn="ctr"/>
            <a:r>
              <a:rPr lang="en-US"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MOVIE </a:t>
            </a:r>
          </a:p>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RECOMMENDATION</a:t>
            </a:r>
          </a:p>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SYSTEM</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4574-79D6-AFFB-B4BE-3607CE408CAF}"/>
              </a:ext>
            </a:extLst>
          </p:cNvPr>
          <p:cNvSpPr>
            <a:spLocks noGrp="1"/>
          </p:cNvSpPr>
          <p:nvPr>
            <p:ph type="title"/>
          </p:nvPr>
        </p:nvSpPr>
        <p:spPr>
          <a:xfrm>
            <a:off x="259081" y="731520"/>
            <a:ext cx="12181012" cy="1664208"/>
          </a:xfrm>
        </p:spPr>
        <p:txBody>
          <a:bodyPr/>
          <a:lstStyle/>
          <a:p>
            <a:pPr algn="l"/>
            <a:r>
              <a:rPr lang="en-IN" dirty="0">
                <a:solidFill>
                  <a:schemeClr val="bg1">
                    <a:lumMod val="50000"/>
                  </a:schemeClr>
                </a:solidFill>
              </a:rPr>
              <a:t>CONTENT BASED RECOMMENDATION</a:t>
            </a:r>
            <a:br>
              <a:rPr lang="en-IN" dirty="0"/>
            </a:br>
            <a:endParaRPr lang="en-IN" dirty="0"/>
          </a:p>
        </p:txBody>
      </p:sp>
      <p:pic>
        <p:nvPicPr>
          <p:cNvPr id="7" name="Content Placeholder 6">
            <a:extLst>
              <a:ext uri="{FF2B5EF4-FFF2-40B4-BE49-F238E27FC236}">
                <a16:creationId xmlns:a16="http://schemas.microsoft.com/office/drawing/2014/main" id="{60BC64A3-17CA-540C-AB45-3ACAA1CD13AC}"/>
              </a:ext>
            </a:extLst>
          </p:cNvPr>
          <p:cNvPicPr>
            <a:picLocks noGrp="1" noChangeAspect="1"/>
          </p:cNvPicPr>
          <p:nvPr>
            <p:ph sz="half" idx="1"/>
          </p:nvPr>
        </p:nvPicPr>
        <p:blipFill>
          <a:blip r:embed="rId2"/>
          <a:stretch>
            <a:fillRect/>
          </a:stretch>
        </p:blipFill>
        <p:spPr>
          <a:xfrm>
            <a:off x="4282381" y="1828800"/>
            <a:ext cx="3633588" cy="4708525"/>
          </a:xfrm>
        </p:spPr>
      </p:pic>
    </p:spTree>
    <p:extLst>
      <p:ext uri="{BB962C8B-B14F-4D97-AF65-F5344CB8AC3E}">
        <p14:creationId xmlns:p14="http://schemas.microsoft.com/office/powerpoint/2010/main" val="2491965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456E-D44F-A566-7A57-29059F6428ED}"/>
              </a:ext>
            </a:extLst>
          </p:cNvPr>
          <p:cNvSpPr>
            <a:spLocks noGrp="1"/>
          </p:cNvSpPr>
          <p:nvPr>
            <p:ph type="title"/>
          </p:nvPr>
        </p:nvSpPr>
        <p:spPr>
          <a:xfrm>
            <a:off x="758952" y="452096"/>
            <a:ext cx="10671048" cy="768096"/>
          </a:xfrm>
        </p:spPr>
        <p:txBody>
          <a:bodyPr/>
          <a:lstStyle/>
          <a:p>
            <a:r>
              <a:rPr lang="en-IN" dirty="0">
                <a:solidFill>
                  <a:schemeClr val="bg1">
                    <a:lumMod val="50000"/>
                  </a:schemeClr>
                </a:solidFill>
              </a:rPr>
              <a:t>Code of content based recommendation</a:t>
            </a:r>
            <a:br>
              <a:rPr lang="en-IN" dirty="0"/>
            </a:br>
            <a:endParaRPr lang="en-IN" dirty="0"/>
          </a:p>
        </p:txBody>
      </p:sp>
      <p:pic>
        <p:nvPicPr>
          <p:cNvPr id="7" name="Content Placeholder 6">
            <a:extLst>
              <a:ext uri="{FF2B5EF4-FFF2-40B4-BE49-F238E27FC236}">
                <a16:creationId xmlns:a16="http://schemas.microsoft.com/office/drawing/2014/main" id="{387322B0-BAF4-11FA-591C-417354AF3022}"/>
              </a:ext>
            </a:extLst>
          </p:cNvPr>
          <p:cNvPicPr>
            <a:picLocks noGrp="1" noChangeAspect="1"/>
          </p:cNvPicPr>
          <p:nvPr>
            <p:ph sz="half" idx="1"/>
          </p:nvPr>
        </p:nvPicPr>
        <p:blipFill>
          <a:blip r:embed="rId2"/>
          <a:stretch>
            <a:fillRect/>
          </a:stretch>
        </p:blipFill>
        <p:spPr>
          <a:xfrm>
            <a:off x="758952" y="4925960"/>
            <a:ext cx="10934700" cy="1874657"/>
          </a:xfrm>
        </p:spPr>
      </p:pic>
      <p:pic>
        <p:nvPicPr>
          <p:cNvPr id="9" name="Picture 8">
            <a:extLst>
              <a:ext uri="{FF2B5EF4-FFF2-40B4-BE49-F238E27FC236}">
                <a16:creationId xmlns:a16="http://schemas.microsoft.com/office/drawing/2014/main" id="{E2F017B5-CA1D-09EF-DC6A-EA76E1ABD20C}"/>
              </a:ext>
            </a:extLst>
          </p:cNvPr>
          <p:cNvPicPr>
            <a:picLocks noChangeAspect="1"/>
          </p:cNvPicPr>
          <p:nvPr/>
        </p:nvPicPr>
        <p:blipFill>
          <a:blip r:embed="rId3"/>
          <a:stretch>
            <a:fillRect/>
          </a:stretch>
        </p:blipFill>
        <p:spPr>
          <a:xfrm>
            <a:off x="627126" y="2299415"/>
            <a:ext cx="10934700" cy="1759974"/>
          </a:xfrm>
          <a:prstGeom prst="rect">
            <a:avLst/>
          </a:prstGeom>
        </p:spPr>
      </p:pic>
    </p:spTree>
    <p:extLst>
      <p:ext uri="{BB962C8B-B14F-4D97-AF65-F5344CB8AC3E}">
        <p14:creationId xmlns:p14="http://schemas.microsoft.com/office/powerpoint/2010/main" val="500415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6EE9F-EE91-178B-A263-ED1199264C70}"/>
              </a:ext>
            </a:extLst>
          </p:cNvPr>
          <p:cNvSpPr>
            <a:spLocks noGrp="1"/>
          </p:cNvSpPr>
          <p:nvPr>
            <p:ph type="title"/>
          </p:nvPr>
        </p:nvSpPr>
        <p:spPr>
          <a:xfrm>
            <a:off x="755650" y="852763"/>
            <a:ext cx="10671048" cy="768096"/>
          </a:xfrm>
        </p:spPr>
        <p:txBody>
          <a:bodyPr/>
          <a:lstStyle/>
          <a:p>
            <a:r>
              <a:rPr lang="en-IN" dirty="0">
                <a:solidFill>
                  <a:schemeClr val="bg1">
                    <a:lumMod val="50000"/>
                  </a:schemeClr>
                </a:solidFill>
              </a:rPr>
              <a:t>Code for recommendation</a:t>
            </a:r>
            <a:br>
              <a:rPr lang="en-IN" dirty="0"/>
            </a:br>
            <a:endParaRPr lang="en-IN" dirty="0"/>
          </a:p>
        </p:txBody>
      </p:sp>
      <p:pic>
        <p:nvPicPr>
          <p:cNvPr id="11" name="Content Placeholder 10">
            <a:extLst>
              <a:ext uri="{FF2B5EF4-FFF2-40B4-BE49-F238E27FC236}">
                <a16:creationId xmlns:a16="http://schemas.microsoft.com/office/drawing/2014/main" id="{AAC25B33-532B-0764-83B7-D1FA650365F9}"/>
              </a:ext>
            </a:extLst>
          </p:cNvPr>
          <p:cNvPicPr>
            <a:picLocks noGrp="1" noChangeAspect="1"/>
          </p:cNvPicPr>
          <p:nvPr>
            <p:ph sz="half" idx="1"/>
          </p:nvPr>
        </p:nvPicPr>
        <p:blipFill>
          <a:blip r:embed="rId2"/>
          <a:stretch>
            <a:fillRect/>
          </a:stretch>
        </p:blipFill>
        <p:spPr>
          <a:xfrm>
            <a:off x="1053362" y="2224331"/>
            <a:ext cx="10680700" cy="2782934"/>
          </a:xfrm>
        </p:spPr>
      </p:pic>
    </p:spTree>
    <p:extLst>
      <p:ext uri="{BB962C8B-B14F-4D97-AF65-F5344CB8AC3E}">
        <p14:creationId xmlns:p14="http://schemas.microsoft.com/office/powerpoint/2010/main" val="3944339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E389-5AD1-4475-359F-B8C7E3CDBF27}"/>
              </a:ext>
            </a:extLst>
          </p:cNvPr>
          <p:cNvSpPr>
            <a:spLocks noGrp="1"/>
          </p:cNvSpPr>
          <p:nvPr>
            <p:ph type="title"/>
          </p:nvPr>
        </p:nvSpPr>
        <p:spPr>
          <a:xfrm>
            <a:off x="-187842" y="522979"/>
            <a:ext cx="12567683" cy="1984248"/>
          </a:xfrm>
        </p:spPr>
        <p:txBody>
          <a:bodyPr/>
          <a:lstStyle/>
          <a:p>
            <a:r>
              <a:rPr lang="en-IN" sz="4000" dirty="0">
                <a:solidFill>
                  <a:schemeClr val="bg1">
                    <a:lumMod val="50000"/>
                  </a:schemeClr>
                </a:solidFill>
              </a:rPr>
              <a:t>Popularity based recommendation</a:t>
            </a:r>
            <a:br>
              <a:rPr lang="en-IN" dirty="0"/>
            </a:br>
            <a:endParaRPr lang="en-IN" dirty="0"/>
          </a:p>
        </p:txBody>
      </p:sp>
      <p:sp>
        <p:nvSpPr>
          <p:cNvPr id="3" name="Content Placeholder 2">
            <a:extLst>
              <a:ext uri="{FF2B5EF4-FFF2-40B4-BE49-F238E27FC236}">
                <a16:creationId xmlns:a16="http://schemas.microsoft.com/office/drawing/2014/main" id="{072DA7C2-34F8-1264-C74F-81DF379A1CF7}"/>
              </a:ext>
            </a:extLst>
          </p:cNvPr>
          <p:cNvSpPr>
            <a:spLocks noGrp="1"/>
          </p:cNvSpPr>
          <p:nvPr>
            <p:ph sz="half" idx="1"/>
          </p:nvPr>
        </p:nvSpPr>
        <p:spPr>
          <a:xfrm>
            <a:off x="646500" y="1515103"/>
            <a:ext cx="11119104" cy="4793790"/>
          </a:xfrm>
        </p:spPr>
        <p:txBody>
          <a:bodyPr/>
          <a:lstStyle/>
          <a:p>
            <a:pPr marL="0" indent="0">
              <a:buNone/>
            </a:pPr>
            <a:r>
              <a:rPr lang="en-US" dirty="0">
                <a:latin typeface="Roboto" panose="02000000000000000000" pitchFamily="2" charset="0"/>
              </a:rPr>
              <a:t>          I</a:t>
            </a:r>
            <a:r>
              <a:rPr lang="en-US" b="0" i="0" dirty="0">
                <a:effectLst/>
                <a:latin typeface="Roboto" panose="02000000000000000000" pitchFamily="2" charset="0"/>
              </a:rPr>
              <a:t>n this part we are going to find the most popular movies and recommend them to users. This can be useful for new user who don't know anything about the movies.</a:t>
            </a:r>
          </a:p>
          <a:p>
            <a:endParaRPr lang="en-IN" dirty="0"/>
          </a:p>
        </p:txBody>
      </p:sp>
      <p:pic>
        <p:nvPicPr>
          <p:cNvPr id="7" name="Picture 6">
            <a:extLst>
              <a:ext uri="{FF2B5EF4-FFF2-40B4-BE49-F238E27FC236}">
                <a16:creationId xmlns:a16="http://schemas.microsoft.com/office/drawing/2014/main" id="{1E57F45A-5A5B-721F-119D-E4B6856CFD7E}"/>
              </a:ext>
            </a:extLst>
          </p:cNvPr>
          <p:cNvPicPr>
            <a:picLocks noChangeAspect="1"/>
          </p:cNvPicPr>
          <p:nvPr/>
        </p:nvPicPr>
        <p:blipFill>
          <a:blip r:embed="rId2"/>
          <a:stretch>
            <a:fillRect/>
          </a:stretch>
        </p:blipFill>
        <p:spPr>
          <a:xfrm>
            <a:off x="2615609" y="2507227"/>
            <a:ext cx="7410893" cy="4208206"/>
          </a:xfrm>
          <a:prstGeom prst="rect">
            <a:avLst/>
          </a:prstGeom>
        </p:spPr>
      </p:pic>
    </p:spTree>
    <p:extLst>
      <p:ext uri="{BB962C8B-B14F-4D97-AF65-F5344CB8AC3E}">
        <p14:creationId xmlns:p14="http://schemas.microsoft.com/office/powerpoint/2010/main" val="4123811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5BDBA-491B-4C3B-EDDA-4F7862EF6624}"/>
              </a:ext>
            </a:extLst>
          </p:cNvPr>
          <p:cNvSpPr>
            <a:spLocks noGrp="1"/>
          </p:cNvSpPr>
          <p:nvPr>
            <p:ph type="title"/>
          </p:nvPr>
        </p:nvSpPr>
        <p:spPr>
          <a:xfrm>
            <a:off x="758952" y="241984"/>
            <a:ext cx="10671048" cy="1435509"/>
          </a:xfrm>
        </p:spPr>
        <p:txBody>
          <a:bodyPr/>
          <a:lstStyle/>
          <a:p>
            <a:r>
              <a:rPr lang="en-IN" dirty="0">
                <a:solidFill>
                  <a:schemeClr val="bg1">
                    <a:lumMod val="50000"/>
                  </a:schemeClr>
                </a:solidFill>
              </a:rPr>
              <a:t>Popularity based recommendation</a:t>
            </a:r>
            <a:br>
              <a:rPr lang="en-IN" dirty="0"/>
            </a:br>
            <a:endParaRPr lang="en-IN" dirty="0"/>
          </a:p>
        </p:txBody>
      </p:sp>
      <p:pic>
        <p:nvPicPr>
          <p:cNvPr id="7" name="Content Placeholder 6">
            <a:extLst>
              <a:ext uri="{FF2B5EF4-FFF2-40B4-BE49-F238E27FC236}">
                <a16:creationId xmlns:a16="http://schemas.microsoft.com/office/drawing/2014/main" id="{D4005982-FD4E-22C9-680D-68743D148D0F}"/>
              </a:ext>
            </a:extLst>
          </p:cNvPr>
          <p:cNvPicPr>
            <a:picLocks noGrp="1" noChangeAspect="1"/>
          </p:cNvPicPr>
          <p:nvPr>
            <p:ph sz="half" idx="1"/>
          </p:nvPr>
        </p:nvPicPr>
        <p:blipFill>
          <a:blip r:embed="rId2"/>
          <a:stretch>
            <a:fillRect/>
          </a:stretch>
        </p:blipFill>
        <p:spPr>
          <a:xfrm>
            <a:off x="749300" y="4199860"/>
            <a:ext cx="10755128" cy="1892595"/>
          </a:xfrm>
        </p:spPr>
      </p:pic>
      <p:pic>
        <p:nvPicPr>
          <p:cNvPr id="9" name="Picture 8">
            <a:extLst>
              <a:ext uri="{FF2B5EF4-FFF2-40B4-BE49-F238E27FC236}">
                <a16:creationId xmlns:a16="http://schemas.microsoft.com/office/drawing/2014/main" id="{7483A4AA-A37F-595E-43C6-37E01D628E6C}"/>
              </a:ext>
            </a:extLst>
          </p:cNvPr>
          <p:cNvPicPr>
            <a:picLocks noChangeAspect="1"/>
          </p:cNvPicPr>
          <p:nvPr/>
        </p:nvPicPr>
        <p:blipFill>
          <a:blip r:embed="rId3"/>
          <a:stretch>
            <a:fillRect/>
          </a:stretch>
        </p:blipFill>
        <p:spPr>
          <a:xfrm>
            <a:off x="501650" y="1663430"/>
            <a:ext cx="11188700" cy="2398207"/>
          </a:xfrm>
          <a:prstGeom prst="rect">
            <a:avLst/>
          </a:prstGeom>
        </p:spPr>
      </p:pic>
    </p:spTree>
    <p:extLst>
      <p:ext uri="{BB962C8B-B14F-4D97-AF65-F5344CB8AC3E}">
        <p14:creationId xmlns:p14="http://schemas.microsoft.com/office/powerpoint/2010/main" val="3763514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3CEB94-2505-5548-A8C1-8F42E468690C}"/>
              </a:ext>
            </a:extLst>
          </p:cNvPr>
          <p:cNvPicPr>
            <a:picLocks noChangeAspect="1"/>
          </p:cNvPicPr>
          <p:nvPr/>
        </p:nvPicPr>
        <p:blipFill>
          <a:blip r:embed="rId2"/>
          <a:stretch>
            <a:fillRect/>
          </a:stretch>
        </p:blipFill>
        <p:spPr>
          <a:xfrm>
            <a:off x="0" y="838730"/>
            <a:ext cx="6096000" cy="4915299"/>
          </a:xfrm>
          <a:prstGeom prst="rect">
            <a:avLst/>
          </a:prstGeom>
        </p:spPr>
      </p:pic>
      <p:pic>
        <p:nvPicPr>
          <p:cNvPr id="7" name="Picture 6">
            <a:extLst>
              <a:ext uri="{FF2B5EF4-FFF2-40B4-BE49-F238E27FC236}">
                <a16:creationId xmlns:a16="http://schemas.microsoft.com/office/drawing/2014/main" id="{1E748B67-AFB8-8B5E-857F-9456DC4CE0EB}"/>
              </a:ext>
            </a:extLst>
          </p:cNvPr>
          <p:cNvPicPr>
            <a:picLocks noChangeAspect="1"/>
          </p:cNvPicPr>
          <p:nvPr/>
        </p:nvPicPr>
        <p:blipFill>
          <a:blip r:embed="rId3"/>
          <a:stretch>
            <a:fillRect/>
          </a:stretch>
        </p:blipFill>
        <p:spPr>
          <a:xfrm>
            <a:off x="6096000" y="571101"/>
            <a:ext cx="5969620" cy="5715798"/>
          </a:xfrm>
          <a:prstGeom prst="rect">
            <a:avLst/>
          </a:prstGeom>
        </p:spPr>
      </p:pic>
    </p:spTree>
    <p:extLst>
      <p:ext uri="{BB962C8B-B14F-4D97-AF65-F5344CB8AC3E}">
        <p14:creationId xmlns:p14="http://schemas.microsoft.com/office/powerpoint/2010/main" val="3155894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ED948E-AFB9-F4AE-5E40-507CD24C0EDA}"/>
              </a:ext>
            </a:extLst>
          </p:cNvPr>
          <p:cNvPicPr>
            <a:picLocks noChangeAspect="1"/>
          </p:cNvPicPr>
          <p:nvPr/>
        </p:nvPicPr>
        <p:blipFill>
          <a:blip r:embed="rId2"/>
          <a:stretch>
            <a:fillRect/>
          </a:stretch>
        </p:blipFill>
        <p:spPr>
          <a:xfrm>
            <a:off x="0" y="860460"/>
            <a:ext cx="12054468" cy="5137079"/>
          </a:xfrm>
          <a:prstGeom prst="rect">
            <a:avLst/>
          </a:prstGeom>
        </p:spPr>
      </p:pic>
    </p:spTree>
    <p:extLst>
      <p:ext uri="{BB962C8B-B14F-4D97-AF65-F5344CB8AC3E}">
        <p14:creationId xmlns:p14="http://schemas.microsoft.com/office/powerpoint/2010/main" val="3060876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D87760-6601-AE1B-77EA-EC8D650EFACB}"/>
              </a:ext>
            </a:extLst>
          </p:cNvPr>
          <p:cNvPicPr>
            <a:picLocks noChangeAspect="1"/>
          </p:cNvPicPr>
          <p:nvPr/>
        </p:nvPicPr>
        <p:blipFill>
          <a:blip r:embed="rId2"/>
          <a:stretch>
            <a:fillRect/>
          </a:stretch>
        </p:blipFill>
        <p:spPr>
          <a:xfrm>
            <a:off x="0" y="914400"/>
            <a:ext cx="12192000" cy="5709425"/>
          </a:xfrm>
          <a:prstGeom prst="rect">
            <a:avLst/>
          </a:prstGeom>
        </p:spPr>
      </p:pic>
    </p:spTree>
    <p:extLst>
      <p:ext uri="{BB962C8B-B14F-4D97-AF65-F5344CB8AC3E}">
        <p14:creationId xmlns:p14="http://schemas.microsoft.com/office/powerpoint/2010/main" val="2125628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77600E-0F1F-0E5C-983C-C34333548EA1}"/>
              </a:ext>
            </a:extLst>
          </p:cNvPr>
          <p:cNvPicPr>
            <a:picLocks noChangeAspect="1"/>
          </p:cNvPicPr>
          <p:nvPr/>
        </p:nvPicPr>
        <p:blipFill>
          <a:blip r:embed="rId2"/>
          <a:stretch>
            <a:fillRect/>
          </a:stretch>
        </p:blipFill>
        <p:spPr>
          <a:xfrm>
            <a:off x="1" y="89211"/>
            <a:ext cx="12192000" cy="6754978"/>
          </a:xfrm>
          <a:prstGeom prst="rect">
            <a:avLst/>
          </a:prstGeom>
        </p:spPr>
      </p:pic>
    </p:spTree>
    <p:extLst>
      <p:ext uri="{BB962C8B-B14F-4D97-AF65-F5344CB8AC3E}">
        <p14:creationId xmlns:p14="http://schemas.microsoft.com/office/powerpoint/2010/main" val="2574796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905B-AA98-D19B-4306-5CC075E2C09C}"/>
              </a:ext>
            </a:extLst>
          </p:cNvPr>
          <p:cNvSpPr>
            <a:spLocks noGrp="1"/>
          </p:cNvSpPr>
          <p:nvPr>
            <p:ph type="title"/>
          </p:nvPr>
        </p:nvSpPr>
        <p:spPr>
          <a:xfrm>
            <a:off x="758952" y="777337"/>
            <a:ext cx="10671048" cy="768096"/>
          </a:xfrm>
        </p:spPr>
        <p:txBody>
          <a:bodyPr/>
          <a:lstStyle/>
          <a:p>
            <a:r>
              <a:rPr lang="en-IN" dirty="0">
                <a:solidFill>
                  <a:schemeClr val="bg1">
                    <a:lumMod val="50000"/>
                  </a:schemeClr>
                </a:solidFill>
              </a:rPr>
              <a:t>Conclusion</a:t>
            </a:r>
            <a:br>
              <a:rPr lang="en-IN" dirty="0"/>
            </a:br>
            <a:endParaRPr lang="en-IN" dirty="0"/>
          </a:p>
        </p:txBody>
      </p:sp>
      <p:sp>
        <p:nvSpPr>
          <p:cNvPr id="3" name="Content Placeholder 2">
            <a:extLst>
              <a:ext uri="{FF2B5EF4-FFF2-40B4-BE49-F238E27FC236}">
                <a16:creationId xmlns:a16="http://schemas.microsoft.com/office/drawing/2014/main" id="{50F2621B-95C0-8E7B-C366-8F7188CE5BA1}"/>
              </a:ext>
            </a:extLst>
          </p:cNvPr>
          <p:cNvSpPr>
            <a:spLocks noGrp="1"/>
          </p:cNvSpPr>
          <p:nvPr>
            <p:ph sz="half" idx="1"/>
          </p:nvPr>
        </p:nvSpPr>
        <p:spPr>
          <a:xfrm>
            <a:off x="539496" y="1807535"/>
            <a:ext cx="11119104" cy="4730425"/>
          </a:xfrm>
        </p:spPr>
        <p:txBody>
          <a:bodyPr/>
          <a:lstStyle/>
          <a:p>
            <a:pPr marL="0" indent="0" algn="just">
              <a:buNone/>
            </a:pPr>
            <a:r>
              <a:rPr lang="en-IN" sz="2000" dirty="0"/>
              <a:t>          </a:t>
            </a:r>
            <a:r>
              <a:rPr lang="en-IN" sz="2400" dirty="0">
                <a:latin typeface="Times New Roman" panose="02020603050405020304" pitchFamily="18" charset="0"/>
                <a:cs typeface="Times New Roman" panose="02020603050405020304" pitchFamily="18" charset="0"/>
              </a:rPr>
              <a:t>We created two types of recommendation systems based on </a:t>
            </a:r>
            <a:r>
              <a:rPr lang="en-IN" sz="2800" dirty="0">
                <a:solidFill>
                  <a:schemeClr val="accent1">
                    <a:lumMod val="50000"/>
                  </a:schemeClr>
                </a:solidFill>
                <a:latin typeface="Times New Roman" panose="02020603050405020304" pitchFamily="18" charset="0"/>
                <a:cs typeface="Times New Roman" panose="02020603050405020304" pitchFamily="18" charset="0"/>
              </a:rPr>
              <a:t>CONTENT</a:t>
            </a:r>
            <a:r>
              <a:rPr lang="en-IN" sz="2400" dirty="0">
                <a:latin typeface="Times New Roman" panose="02020603050405020304" pitchFamily="18" charset="0"/>
                <a:cs typeface="Times New Roman" panose="02020603050405020304" pitchFamily="18" charset="0"/>
              </a:rPr>
              <a:t> and </a:t>
            </a:r>
            <a:r>
              <a:rPr lang="en-IN" sz="2800" dirty="0">
                <a:solidFill>
                  <a:schemeClr val="accent2">
                    <a:lumMod val="75000"/>
                  </a:schemeClr>
                </a:solidFill>
                <a:latin typeface="Times New Roman" panose="02020603050405020304" pitchFamily="18" charset="0"/>
                <a:cs typeface="Times New Roman" panose="02020603050405020304" pitchFamily="18" charset="0"/>
              </a:rPr>
              <a:t>POPULARITY</a:t>
            </a:r>
          </a:p>
          <a:p>
            <a:endParaRPr lang="en-IN" sz="2000" dirty="0"/>
          </a:p>
          <a:p>
            <a:endParaRPr lang="en-IN" sz="2000" dirty="0"/>
          </a:p>
        </p:txBody>
      </p:sp>
      <p:sp>
        <p:nvSpPr>
          <p:cNvPr id="9" name="TextBox 8">
            <a:extLst>
              <a:ext uri="{FF2B5EF4-FFF2-40B4-BE49-F238E27FC236}">
                <a16:creationId xmlns:a16="http://schemas.microsoft.com/office/drawing/2014/main" id="{B9C9AD8F-824C-870A-8ABF-4B97FFC606C6}"/>
              </a:ext>
            </a:extLst>
          </p:cNvPr>
          <p:cNvSpPr txBox="1"/>
          <p:nvPr/>
        </p:nvSpPr>
        <p:spPr>
          <a:xfrm>
            <a:off x="758952" y="2756975"/>
            <a:ext cx="10671048" cy="2831544"/>
          </a:xfrm>
          <a:prstGeom prst="rect">
            <a:avLst/>
          </a:prstGeom>
          <a:noFill/>
        </p:spPr>
        <p:txBody>
          <a:bodyPr wrap="square">
            <a:spAutoFit/>
          </a:bodyPr>
          <a:lstStyle/>
          <a:p>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a:p>
            <a:endParaRPr lang="en-US" b="0" i="0" dirty="0">
              <a:solidFill>
                <a:srgbClr val="202124"/>
              </a:solidFill>
              <a:effectLst/>
              <a:latin typeface="Roboto" panose="02000000000000000000" pitchFamily="2" charset="0"/>
            </a:endParaRPr>
          </a:p>
          <a:p>
            <a:pPr algn="just"/>
            <a:r>
              <a:rPr lang="en-US" sz="3200" dirty="0">
                <a:solidFill>
                  <a:srgbClr val="202124"/>
                </a:solidFill>
                <a:latin typeface="Roboto" panose="02000000000000000000" pitchFamily="2" charset="0"/>
              </a:rPr>
              <a:t>      </a:t>
            </a:r>
            <a:r>
              <a:rPr lang="en-US" sz="3200" b="0" i="0" dirty="0">
                <a:solidFill>
                  <a:schemeClr val="accent4">
                    <a:lumMod val="50000"/>
                  </a:schemeClr>
                </a:solidFill>
                <a:effectLst/>
                <a:latin typeface="Roboto" panose="02000000000000000000" pitchFamily="2" charset="0"/>
              </a:rPr>
              <a:t>Content Based   </a:t>
            </a:r>
            <a:r>
              <a:rPr lang="en-US" sz="3200" dirty="0">
                <a:solidFill>
                  <a:schemeClr val="accent4">
                    <a:lumMod val="50000"/>
                  </a:schemeClr>
                </a:solidFill>
                <a:latin typeface="Roboto" panose="02000000000000000000" pitchFamily="2" charset="0"/>
              </a:rPr>
              <a:t>: </a:t>
            </a:r>
            <a:r>
              <a:rPr lang="en-US" sz="2400" b="0" i="0" dirty="0">
                <a:solidFill>
                  <a:schemeClr val="accent6"/>
                </a:solidFill>
                <a:effectLst/>
                <a:latin typeface="Roboto" panose="02000000000000000000" pitchFamily="2" charset="0"/>
              </a:rPr>
              <a:t>We are getting a list of recommended movies related to the previously watched movie based on the content </a:t>
            </a:r>
          </a:p>
          <a:p>
            <a:endParaRPr lang="en-US" sz="2400" dirty="0">
              <a:solidFill>
                <a:schemeClr val="accent6"/>
              </a:solidFill>
              <a:latin typeface="Roboto" panose="02000000000000000000" pitchFamily="2" charset="0"/>
            </a:endParaRPr>
          </a:p>
          <a:p>
            <a:pPr algn="just"/>
            <a:r>
              <a:rPr lang="en-US" sz="2400" dirty="0">
                <a:solidFill>
                  <a:schemeClr val="accent6"/>
                </a:solidFill>
                <a:latin typeface="Roboto" panose="02000000000000000000" pitchFamily="2" charset="0"/>
              </a:rPr>
              <a:t>        </a:t>
            </a:r>
            <a:r>
              <a:rPr lang="en-US" sz="3200" dirty="0">
                <a:solidFill>
                  <a:schemeClr val="accent4">
                    <a:lumMod val="50000"/>
                  </a:schemeClr>
                </a:solidFill>
                <a:latin typeface="Roboto" panose="02000000000000000000" pitchFamily="2" charset="0"/>
              </a:rPr>
              <a:t>Popularity Based : </a:t>
            </a:r>
            <a:r>
              <a:rPr lang="en-US" sz="2400" b="0" i="0" dirty="0">
                <a:solidFill>
                  <a:schemeClr val="accent6"/>
                </a:solidFill>
                <a:effectLst/>
                <a:latin typeface="Roboto" panose="02000000000000000000" pitchFamily="2" charset="0"/>
              </a:rPr>
              <a:t>Top 10 movies are recommended to the user based on the popularity and ratings.</a:t>
            </a:r>
            <a:endParaRPr lang="en-IN" sz="2400" dirty="0">
              <a:solidFill>
                <a:schemeClr val="accent6"/>
              </a:solidFill>
            </a:endParaRPr>
          </a:p>
        </p:txBody>
      </p:sp>
    </p:spTree>
    <p:extLst>
      <p:ext uri="{BB962C8B-B14F-4D97-AF65-F5344CB8AC3E}">
        <p14:creationId xmlns:p14="http://schemas.microsoft.com/office/powerpoint/2010/main" val="3831848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536D-4F77-45BF-6E2A-D9CA79A088FA}"/>
              </a:ext>
            </a:extLst>
          </p:cNvPr>
          <p:cNvSpPr>
            <a:spLocks noGrp="1"/>
          </p:cNvSpPr>
          <p:nvPr>
            <p:ph type="title"/>
          </p:nvPr>
        </p:nvSpPr>
        <p:spPr>
          <a:xfrm>
            <a:off x="1254289" y="581152"/>
            <a:ext cx="5693664" cy="768096"/>
          </a:xfrm>
        </p:spPr>
        <p:txBody>
          <a:bodyPr/>
          <a:lstStyle/>
          <a:p>
            <a:r>
              <a:rPr lang="en-IN" dirty="0">
                <a:solidFill>
                  <a:schemeClr val="bg1">
                    <a:lumMod val="50000"/>
                  </a:schemeClr>
                </a:solidFill>
              </a:rPr>
              <a:t>Break out 2</a:t>
            </a:r>
            <a:br>
              <a:rPr lang="en-IN" dirty="0"/>
            </a:br>
            <a:endParaRPr lang="en-IN" dirty="0"/>
          </a:p>
        </p:txBody>
      </p:sp>
      <p:sp>
        <p:nvSpPr>
          <p:cNvPr id="3" name="Content Placeholder 2">
            <a:extLst>
              <a:ext uri="{FF2B5EF4-FFF2-40B4-BE49-F238E27FC236}">
                <a16:creationId xmlns:a16="http://schemas.microsoft.com/office/drawing/2014/main" id="{90087CD8-D2D9-8BFE-7A53-4E4B002D9EFF}"/>
              </a:ext>
            </a:extLst>
          </p:cNvPr>
          <p:cNvSpPr>
            <a:spLocks noGrp="1"/>
          </p:cNvSpPr>
          <p:nvPr>
            <p:ph idx="1"/>
          </p:nvPr>
        </p:nvSpPr>
        <p:spPr>
          <a:xfrm>
            <a:off x="1700338" y="1666661"/>
            <a:ext cx="5693664" cy="3122168"/>
          </a:xfrm>
        </p:spPr>
        <p:txBody>
          <a:bodyPr/>
          <a:lstStyle/>
          <a:p>
            <a:pPr marL="342900" indent="-342900">
              <a:buFont typeface="Arial" panose="020B0604020202020204" pitchFamily="34" charset="0"/>
              <a:buChar char="•"/>
            </a:pPr>
            <a:r>
              <a:rPr lang="en-IN" sz="2800" dirty="0">
                <a:latin typeface="Algerian" panose="04020705040A02060702" pitchFamily="82" charset="0"/>
              </a:rPr>
              <a:t>Vivek</a:t>
            </a:r>
          </a:p>
          <a:p>
            <a:pPr marL="342900" indent="-342900">
              <a:buFont typeface="Arial" panose="020B0604020202020204" pitchFamily="34" charset="0"/>
              <a:buChar char="•"/>
            </a:pPr>
            <a:r>
              <a:rPr lang="en-IN" sz="2800" dirty="0">
                <a:latin typeface="Algerian" panose="04020705040A02060702" pitchFamily="82" charset="0"/>
              </a:rPr>
              <a:t>Ankit</a:t>
            </a:r>
          </a:p>
          <a:p>
            <a:pPr marL="342900" indent="-342900">
              <a:buFont typeface="Arial" panose="020B0604020202020204" pitchFamily="34" charset="0"/>
              <a:buChar char="•"/>
            </a:pPr>
            <a:r>
              <a:rPr lang="en-IN" sz="2800" dirty="0">
                <a:latin typeface="Algerian" panose="04020705040A02060702" pitchFamily="82" charset="0"/>
              </a:rPr>
              <a:t>Supriya</a:t>
            </a:r>
          </a:p>
          <a:p>
            <a:pPr marL="342900" indent="-342900">
              <a:buFont typeface="Arial" panose="020B0604020202020204" pitchFamily="34" charset="0"/>
              <a:buChar char="•"/>
            </a:pPr>
            <a:r>
              <a:rPr lang="en-IN" sz="2800" dirty="0">
                <a:latin typeface="Algerian" panose="04020705040A02060702" pitchFamily="82" charset="0"/>
              </a:rPr>
              <a:t>Krishnakumar</a:t>
            </a:r>
          </a:p>
          <a:p>
            <a:pPr marL="342900" indent="-342900">
              <a:buFont typeface="Arial" panose="020B0604020202020204" pitchFamily="34" charset="0"/>
              <a:buChar char="•"/>
            </a:pPr>
            <a:r>
              <a:rPr lang="en-IN" sz="2800" dirty="0">
                <a:latin typeface="Algerian" panose="04020705040A02060702" pitchFamily="82" charset="0"/>
              </a:rPr>
              <a:t>Gaurav Shrivastava</a:t>
            </a:r>
          </a:p>
          <a:p>
            <a:pPr marL="342900" indent="-342900">
              <a:buFont typeface="Arial" panose="020B0604020202020204" pitchFamily="34" charset="0"/>
              <a:buChar char="•"/>
            </a:pPr>
            <a:r>
              <a:rPr lang="en-IN" sz="2800" dirty="0">
                <a:latin typeface="Algerian" panose="04020705040A02060702" pitchFamily="82" charset="0"/>
              </a:rPr>
              <a:t>Sanjeet </a:t>
            </a:r>
          </a:p>
          <a:p>
            <a:pPr marL="342900" indent="-342900">
              <a:buFont typeface="Arial" panose="020B0604020202020204" pitchFamily="34" charset="0"/>
              <a:buChar char="•"/>
            </a:pPr>
            <a:r>
              <a:rPr lang="en-IN" sz="2800" dirty="0">
                <a:latin typeface="Algerian" panose="04020705040A02060702" pitchFamily="82" charset="0"/>
              </a:rPr>
              <a:t>Lakhan</a:t>
            </a:r>
          </a:p>
          <a:p>
            <a:pPr marL="342900" indent="-342900">
              <a:buFont typeface="Arial" panose="020B0604020202020204" pitchFamily="34" charset="0"/>
              <a:buChar char="•"/>
            </a:pPr>
            <a:endParaRPr lang="en-IN" sz="2800" dirty="0">
              <a:latin typeface="Algerian" panose="04020705040A02060702" pitchFamily="82" charset="0"/>
            </a:endParaRPr>
          </a:p>
          <a:p>
            <a:pPr marL="342900" indent="-342900">
              <a:buFont typeface="Arial" panose="020B0604020202020204" pitchFamily="34" charset="0"/>
              <a:buChar char="•"/>
            </a:pPr>
            <a:endParaRPr lang="en-IN" sz="2800" dirty="0">
              <a:latin typeface="Algerian" panose="04020705040A02060702" pitchFamily="82" charset="0"/>
            </a:endParaRPr>
          </a:p>
          <a:p>
            <a:pPr marL="342900" indent="-342900">
              <a:buFont typeface="Arial" panose="020B0604020202020204" pitchFamily="34" charset="0"/>
              <a:buChar char="•"/>
            </a:pPr>
            <a:endParaRPr lang="en-IN" sz="2800" dirty="0">
              <a:latin typeface="Algerian" panose="04020705040A02060702" pitchFamily="82" charset="0"/>
            </a:endParaRPr>
          </a:p>
        </p:txBody>
      </p:sp>
    </p:spTree>
    <p:extLst>
      <p:ext uri="{BB962C8B-B14F-4D97-AF65-F5344CB8AC3E}">
        <p14:creationId xmlns:p14="http://schemas.microsoft.com/office/powerpoint/2010/main" val="75744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040861" y="357487"/>
            <a:ext cx="4922194" cy="718487"/>
          </a:xfrm>
        </p:spPr>
        <p:txBody>
          <a:bodyPr/>
          <a:lstStyle/>
          <a:p>
            <a:r>
              <a:rPr lang="en-US" sz="4400" b="1" dirty="0">
                <a:solidFill>
                  <a:schemeClr val="bg1">
                    <a:lumMod val="50000"/>
                  </a:schemeClr>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bg1">
                  <a:lumMod val="50000"/>
                </a:schemeClr>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330794" y="1128889"/>
            <a:ext cx="6152419" cy="4939489"/>
          </a:xfrm>
        </p:spPr>
        <p:txBody>
          <a:bodyPr/>
          <a:lstStyle/>
          <a:p>
            <a:pPr marL="457200" indent="-457200">
              <a:buFont typeface="Arial" panose="020B0604020202020204" pitchFamily="34" charset="0"/>
              <a:buChar char="•"/>
            </a:pPr>
            <a:r>
              <a:rPr lang="en-US" sz="3200" dirty="0">
                <a:latin typeface="Algerian" panose="04020705040A02060702" pitchFamily="82" charset="0"/>
              </a:rPr>
              <a:t>Introduction</a:t>
            </a:r>
          </a:p>
          <a:p>
            <a:pPr marL="457200" indent="-457200">
              <a:buFont typeface="Arial" panose="020B0604020202020204" pitchFamily="34" charset="0"/>
              <a:buChar char="•"/>
            </a:pPr>
            <a:r>
              <a:rPr lang="en-US" sz="3200" dirty="0">
                <a:latin typeface="Algerian" panose="04020705040A02060702" pitchFamily="82" charset="0"/>
              </a:rPr>
              <a:t>Objective</a:t>
            </a:r>
          </a:p>
          <a:p>
            <a:pPr marL="457200" indent="-457200">
              <a:buFont typeface="Arial" panose="020B0604020202020204" pitchFamily="34" charset="0"/>
              <a:buChar char="•"/>
            </a:pPr>
            <a:r>
              <a:rPr lang="en-US" sz="3200" dirty="0">
                <a:latin typeface="Algerian" panose="04020705040A02060702" pitchFamily="82" charset="0"/>
              </a:rPr>
              <a:t>Need of project</a:t>
            </a:r>
          </a:p>
          <a:p>
            <a:pPr marL="457200" indent="-457200">
              <a:buFont typeface="Arial" panose="020B0604020202020204" pitchFamily="34" charset="0"/>
              <a:buChar char="•"/>
            </a:pPr>
            <a:r>
              <a:rPr lang="en-US" sz="3200" dirty="0">
                <a:latin typeface="Algerian" panose="04020705040A02060702" pitchFamily="82" charset="0"/>
              </a:rPr>
              <a:t>Types of recommendation system</a:t>
            </a:r>
          </a:p>
          <a:p>
            <a:pPr marL="457200" indent="-457200">
              <a:buFont typeface="Arial" panose="020B0604020202020204" pitchFamily="34" charset="0"/>
              <a:buChar char="•"/>
            </a:pPr>
            <a:r>
              <a:rPr lang="en-US" sz="3200" dirty="0">
                <a:latin typeface="Algerian" panose="04020705040A02060702" pitchFamily="82" charset="0"/>
              </a:rPr>
              <a:t>Data Visualization </a:t>
            </a:r>
          </a:p>
          <a:p>
            <a:pPr marL="457200" indent="-457200">
              <a:buFont typeface="Arial" panose="020B0604020202020204" pitchFamily="34" charset="0"/>
              <a:buChar char="•"/>
            </a:pPr>
            <a:r>
              <a:rPr lang="en-US" sz="3200" dirty="0">
                <a:latin typeface="Algerian" panose="04020705040A02060702" pitchFamily="82" charset="0"/>
              </a:rPr>
              <a:t>Conclusion</a:t>
            </a:r>
          </a:p>
          <a:p>
            <a:endParaRPr lang="en-US" dirty="0"/>
          </a:p>
          <a:p>
            <a:endParaRPr lang="en-US" dirty="0"/>
          </a:p>
          <a:p>
            <a:endParaRPr lang="en-US" dirty="0"/>
          </a:p>
          <a:p>
            <a:endParaRPr lang="en-US" dirty="0"/>
          </a:p>
          <a:p>
            <a:endParaRPr lang="en-US" dirty="0"/>
          </a:p>
          <a:p>
            <a:r>
              <a:rPr lang="en-US" dirty="0"/>
              <a:t>​</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178808" y="1238658"/>
            <a:ext cx="6766560" cy="768096"/>
          </a:xfrm>
        </p:spPr>
        <p:txBody>
          <a:bodyPr/>
          <a:lstStyle/>
          <a:p>
            <a:r>
              <a:rPr lang="en-US" dirty="0">
                <a:solidFill>
                  <a:schemeClr val="bg1">
                    <a:lumMod val="50000"/>
                  </a:schemeClr>
                </a:solidFill>
              </a:rPr>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34854" y="2220564"/>
            <a:ext cx="6766560" cy="2700528"/>
          </a:xfrm>
        </p:spPr>
        <p:txBody>
          <a:bodyPr/>
          <a:lstStyle/>
          <a:p>
            <a:pPr algn="just"/>
            <a:r>
              <a:rPr lang="en-US" sz="2000" dirty="0">
                <a:latin typeface="Times New Roman" panose="02020603050405020304" pitchFamily="18" charset="0"/>
                <a:cs typeface="Times New Roman" panose="02020603050405020304" pitchFamily="18" charset="0"/>
              </a:rPr>
              <a:t>                We are going to build a movie recommendation system where recommendation system is nothing but </a:t>
            </a:r>
            <a:r>
              <a:rPr lang="en-US" sz="2000" b="0" i="0" dirty="0">
                <a:effectLst/>
                <a:latin typeface="Times New Roman" panose="02020603050405020304" pitchFamily="18" charset="0"/>
                <a:cs typeface="Times New Roman" panose="02020603050405020304" pitchFamily="18" charset="0"/>
              </a:rPr>
              <a:t>Recommender systems are machine learning systems that help users discover new product and services. Every time you shop online, a recommendation system is guiding you towards the most likely product you might purchase.</a:t>
            </a:r>
          </a:p>
          <a:p>
            <a:pPr algn="just"/>
            <a:r>
              <a:rPr lang="en-US" sz="2000" b="0" i="0" dirty="0">
                <a:solidFill>
                  <a:schemeClr val="accent6"/>
                </a:solidFill>
                <a:effectLst/>
                <a:latin typeface="Roboto" panose="02000000000000000000" pitchFamily="2" charset="0"/>
              </a:rPr>
              <a:t>                 </a:t>
            </a:r>
          </a:p>
          <a:p>
            <a:pPr algn="just"/>
            <a:r>
              <a:rPr lang="en-US" sz="2000" dirty="0">
                <a:latin typeface="Roboto" panose="02000000000000000000" pitchFamily="2" charset="0"/>
              </a:rPr>
              <a:t>                </a:t>
            </a:r>
            <a:r>
              <a:rPr lang="en-US" sz="2000" dirty="0">
                <a:latin typeface="Times New Roman" panose="02020603050405020304" pitchFamily="18" charset="0"/>
                <a:cs typeface="Times New Roman" panose="02020603050405020304" pitchFamily="18" charset="0"/>
              </a:rPr>
              <a:t>Some examples of recommender systems in action include product recommendations on Amazon, Netflix suggestions for movies and TV shows in your feed, recommended videos on YouTube, music on Spotify, the Facebook newsfeed and Google Ads.</a:t>
            </a:r>
            <a:endParaRPr lang="en-IN"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50D13-0B48-D302-59A7-CBD16D9C6999}"/>
              </a:ext>
            </a:extLst>
          </p:cNvPr>
          <p:cNvSpPr>
            <a:spLocks noGrp="1"/>
          </p:cNvSpPr>
          <p:nvPr>
            <p:ph type="title"/>
          </p:nvPr>
        </p:nvSpPr>
        <p:spPr>
          <a:xfrm>
            <a:off x="1499616" y="690664"/>
            <a:ext cx="5693664" cy="778212"/>
          </a:xfrm>
        </p:spPr>
        <p:txBody>
          <a:bodyPr/>
          <a:lstStyle/>
          <a:p>
            <a:r>
              <a:rPr lang="en-IN" dirty="0">
                <a:solidFill>
                  <a:schemeClr val="bg1">
                    <a:lumMod val="50000"/>
                  </a:schemeClr>
                </a:solidFill>
              </a:rPr>
              <a:t>Dataset link:</a:t>
            </a:r>
            <a:br>
              <a:rPr lang="en-IN" dirty="0"/>
            </a:br>
            <a:br>
              <a:rPr lang="en-IN" dirty="0"/>
            </a:br>
            <a:endParaRPr lang="en-IN" dirty="0"/>
          </a:p>
        </p:txBody>
      </p:sp>
      <p:sp>
        <p:nvSpPr>
          <p:cNvPr id="3" name="Content Placeholder 2">
            <a:extLst>
              <a:ext uri="{FF2B5EF4-FFF2-40B4-BE49-F238E27FC236}">
                <a16:creationId xmlns:a16="http://schemas.microsoft.com/office/drawing/2014/main" id="{6688325E-727F-5017-B519-4737086F07CF}"/>
              </a:ext>
            </a:extLst>
          </p:cNvPr>
          <p:cNvSpPr>
            <a:spLocks noGrp="1"/>
          </p:cNvSpPr>
          <p:nvPr>
            <p:ph idx="1"/>
          </p:nvPr>
        </p:nvSpPr>
        <p:spPr>
          <a:xfrm>
            <a:off x="116958" y="2208463"/>
            <a:ext cx="8676169" cy="3639896"/>
          </a:xfrm>
        </p:spPr>
        <p:txBody>
          <a:bodyPr/>
          <a:lstStyle/>
          <a:p>
            <a:pPr>
              <a:lnSpc>
                <a:spcPct val="100000"/>
              </a:lnSpc>
            </a:pPr>
            <a:r>
              <a:rPr lang="en-IN" dirty="0">
                <a:solidFill>
                  <a:schemeClr val="accent2">
                    <a:lumMod val="75000"/>
                  </a:schemeClr>
                </a:solidFill>
                <a:latin typeface="Times New Roman" panose="02020603050405020304" pitchFamily="18" charset="0"/>
                <a:cs typeface="Times New Roman" panose="02020603050405020304" pitchFamily="18" charset="0"/>
              </a:rPr>
              <a:t>         We have downloaded this data set from Kaggle And here is the  </a:t>
            </a:r>
          </a:p>
          <a:p>
            <a:pPr>
              <a:lnSpc>
                <a:spcPct val="100000"/>
              </a:lnSpc>
            </a:pPr>
            <a:r>
              <a:rPr lang="en-IN" dirty="0">
                <a:solidFill>
                  <a:schemeClr val="accent2">
                    <a:lumMod val="75000"/>
                  </a:schemeClr>
                </a:solidFill>
                <a:latin typeface="Times New Roman" panose="02020603050405020304" pitchFamily="18" charset="0"/>
                <a:cs typeface="Times New Roman" panose="02020603050405020304" pitchFamily="18" charset="0"/>
              </a:rPr>
              <a:t> link of it:</a:t>
            </a:r>
          </a:p>
          <a:p>
            <a:endParaRPr lang="en-IN" sz="1400" dirty="0">
              <a:hlinkClick r:id="rId2"/>
            </a:endParaRPr>
          </a:p>
          <a:p>
            <a:r>
              <a:rPr lang="en-IN" sz="1400" dirty="0">
                <a:hlinkClick r:id="rId2"/>
              </a:rPr>
              <a:t>https://www.kaggle.com/datasets/ritayandhara/tmdb-dataset?select=TMDB_7000_Top_Rated_Movies.csv</a:t>
            </a:r>
            <a:endParaRPr lang="en-IN" sz="1400" dirty="0"/>
          </a:p>
          <a:p>
            <a:r>
              <a:rPr lang="en-IN" sz="1400" dirty="0"/>
              <a:t>                                                                                </a:t>
            </a:r>
            <a:r>
              <a:rPr lang="en-IN" dirty="0">
                <a:solidFill>
                  <a:schemeClr val="accent2">
                    <a:lumMod val="75000"/>
                  </a:schemeClr>
                </a:solidFill>
                <a:latin typeface="Times New Roman" panose="02020603050405020304" pitchFamily="18" charset="0"/>
                <a:cs typeface="Times New Roman" panose="02020603050405020304" pitchFamily="18" charset="0"/>
              </a:rPr>
              <a:t>and</a:t>
            </a:r>
          </a:p>
          <a:p>
            <a:r>
              <a:rPr lang="en-IN" sz="1400" dirty="0"/>
              <a:t>https://www.kaggle.com/datasets/ritayandhara/tmdb-dataset?select=TMDB_10000_Popular_Movies.csv</a:t>
            </a:r>
          </a:p>
        </p:txBody>
      </p:sp>
    </p:spTree>
    <p:extLst>
      <p:ext uri="{BB962C8B-B14F-4D97-AF65-F5344CB8AC3E}">
        <p14:creationId xmlns:p14="http://schemas.microsoft.com/office/powerpoint/2010/main" val="2640012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2121163"/>
            <a:ext cx="6400800" cy="768096"/>
          </a:xfrm>
        </p:spPr>
        <p:txBody>
          <a:bodyPr/>
          <a:lstStyle/>
          <a:p>
            <a:r>
              <a:rPr lang="en-US" dirty="0">
                <a:solidFill>
                  <a:schemeClr val="bg1">
                    <a:lumMod val="50000"/>
                  </a:schemeClr>
                </a:solidFill>
                <a:latin typeface="Arial Black" panose="020B0604020202020204" pitchFamily="34" charset="0"/>
                <a:cs typeface="Arial Black" panose="020B0604020202020204" pitchFamily="34" charset="0"/>
              </a:rPr>
              <a:t>Objective</a:t>
            </a:r>
            <a:br>
              <a:rPr lang="en-US" dirty="0">
                <a:latin typeface="Arial Black" panose="020B0604020202020204" pitchFamily="34" charset="0"/>
                <a:cs typeface="Arial Black" panose="020B0604020202020204" pitchFamily="34" charset="0"/>
              </a:rPr>
            </a:b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95600" y="3429000"/>
            <a:ext cx="6400800" cy="512064"/>
          </a:xfrm>
        </p:spPr>
        <p:txBody>
          <a:bodyPr/>
          <a:lstStyle/>
          <a:p>
            <a:pPr algn="ctr"/>
            <a:r>
              <a:rPr lang="en-US" sz="3600" dirty="0">
                <a:solidFill>
                  <a:schemeClr val="accent6"/>
                </a:solidFill>
                <a:latin typeface="Sabon Next LT" panose="02000500000000000000" pitchFamily="2" charset="0"/>
                <a:cs typeface="Sabon Next LT" panose="02000500000000000000" pitchFamily="2" charset="0"/>
              </a:rPr>
              <a:t>To suggest movies based on the </a:t>
            </a:r>
            <a:r>
              <a:rPr lang="en-US" sz="3600" dirty="0">
                <a:solidFill>
                  <a:schemeClr val="accent1">
                    <a:lumMod val="50000"/>
                  </a:schemeClr>
                </a:solidFill>
                <a:latin typeface="Sabon Next LT" panose="02000500000000000000" pitchFamily="2" charset="0"/>
                <a:cs typeface="Sabon Next LT" panose="02000500000000000000" pitchFamily="2" charset="0"/>
              </a:rPr>
              <a:t>Content</a:t>
            </a:r>
            <a:r>
              <a:rPr lang="en-US" sz="3600" dirty="0">
                <a:solidFill>
                  <a:schemeClr val="accent6"/>
                </a:solidFill>
                <a:latin typeface="Sabon Next LT" panose="02000500000000000000" pitchFamily="2" charset="0"/>
                <a:cs typeface="Sabon Next LT" panose="02000500000000000000" pitchFamily="2" charset="0"/>
              </a:rPr>
              <a:t> and </a:t>
            </a:r>
            <a:r>
              <a:rPr lang="en-US" sz="3600" dirty="0">
                <a:solidFill>
                  <a:schemeClr val="accent1">
                    <a:lumMod val="50000"/>
                  </a:schemeClr>
                </a:solidFill>
                <a:latin typeface="Sabon Next LT" panose="02000500000000000000" pitchFamily="2" charset="0"/>
                <a:cs typeface="Sabon Next LT" panose="02000500000000000000" pitchFamily="2" charset="0"/>
              </a:rPr>
              <a:t>Popularity</a:t>
            </a:r>
          </a:p>
          <a:p>
            <a:pPr algn="ctr"/>
            <a:endParaRPr lang="en-US" sz="3600" dirty="0">
              <a:solidFill>
                <a:schemeClr val="accent6"/>
              </a:solidFill>
              <a:latin typeface="Sabon Next LT" panose="02000500000000000000" pitchFamily="2" charset="0"/>
              <a:cs typeface="Sabon Next LT" panose="02000500000000000000" pitchFamily="2" charset="0"/>
            </a:endParaRPr>
          </a:p>
          <a:p>
            <a:pPr algn="ctr"/>
            <a:endParaRPr lang="en-US" sz="36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918440"/>
            <a:ext cx="10671048" cy="768096"/>
          </a:xfrm>
        </p:spPr>
        <p:txBody>
          <a:bodyPr/>
          <a:lstStyle/>
          <a:p>
            <a:r>
              <a:rPr lang="en-US" dirty="0">
                <a:solidFill>
                  <a:schemeClr val="bg1">
                    <a:lumMod val="50000"/>
                  </a:schemeClr>
                </a:solidFill>
                <a:latin typeface="Arial Black" panose="020B0604020202020204" pitchFamily="34" charset="0"/>
                <a:cs typeface="Arial Black" panose="020B0604020202020204" pitchFamily="34" charset="0"/>
              </a:rPr>
              <a:t>Need of project</a:t>
            </a:r>
            <a:endParaRPr lang="en-US" sz="4400" b="1" dirty="0">
              <a:solidFill>
                <a:schemeClr val="bg1">
                  <a:lumMod val="50000"/>
                </a:schemeClr>
              </a:solidFill>
              <a:latin typeface="Arial Black" panose="020B0604020202020204" pitchFamily="34" charset="0"/>
              <a:cs typeface="Arial Black" panose="020B0604020202020204" pitchFamily="34" charset="0"/>
            </a:endParaRPr>
          </a:p>
        </p:txBody>
      </p:sp>
      <p:sp>
        <p:nvSpPr>
          <p:cNvPr id="4" name="Content Placeholder 3">
            <a:extLst>
              <a:ext uri="{FF2B5EF4-FFF2-40B4-BE49-F238E27FC236}">
                <a16:creationId xmlns:a16="http://schemas.microsoft.com/office/drawing/2014/main" id="{03D5FDFB-F597-2E19-63A9-91B15C61443D}"/>
              </a:ext>
            </a:extLst>
          </p:cNvPr>
          <p:cNvSpPr>
            <a:spLocks noGrp="1"/>
          </p:cNvSpPr>
          <p:nvPr>
            <p:ph sz="half" idx="1"/>
          </p:nvPr>
        </p:nvSpPr>
        <p:spPr>
          <a:xfrm>
            <a:off x="1384770" y="2305139"/>
            <a:ext cx="9723865" cy="4434840"/>
          </a:xfrm>
        </p:spPr>
        <p:txBody>
          <a:bodyPr/>
          <a:lstStyle/>
          <a:p>
            <a:pPr algn="just"/>
            <a:r>
              <a:rPr lang="en-US" sz="3200" b="0" i="0" dirty="0">
                <a:effectLst/>
                <a:latin typeface="Roboto" panose="02000000000000000000" pitchFamily="2" charset="0"/>
              </a:rPr>
              <a:t>     Recommending  the appropriate movie to the user by the both content based and popularity based.</a:t>
            </a:r>
          </a:p>
          <a:p>
            <a:pPr marL="0" indent="0" algn="just">
              <a:buNone/>
            </a:pPr>
            <a:endParaRPr lang="en-US" sz="3200" b="0" i="0" dirty="0">
              <a:effectLst/>
              <a:latin typeface="Roboto" panose="02000000000000000000" pitchFamily="2" charset="0"/>
            </a:endParaRPr>
          </a:p>
          <a:p>
            <a:pPr algn="just"/>
            <a:r>
              <a:rPr lang="en-US" sz="3200" b="0" i="0" dirty="0">
                <a:effectLst/>
                <a:latin typeface="Roboto" panose="02000000000000000000" pitchFamily="2" charset="0"/>
              </a:rPr>
              <a:t>     So that they can prefer that movie which they want without wasting time.</a:t>
            </a:r>
            <a:endParaRPr lang="en-IN" sz="3200" dirty="0"/>
          </a:p>
        </p:txBody>
      </p:sp>
    </p:spTree>
    <p:extLst>
      <p:ext uri="{BB962C8B-B14F-4D97-AF65-F5344CB8AC3E}">
        <p14:creationId xmlns:p14="http://schemas.microsoft.com/office/powerpoint/2010/main" val="290384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691896" y="163792"/>
            <a:ext cx="10808208" cy="1708945"/>
          </a:xfrm>
        </p:spPr>
        <p:txBody>
          <a:bodyPr/>
          <a:lstStyle/>
          <a:p>
            <a:r>
              <a:rPr lang="en-US" dirty="0">
                <a:solidFill>
                  <a:schemeClr val="bg1">
                    <a:lumMod val="50000"/>
                  </a:schemeClr>
                </a:solidFill>
              </a:rPr>
              <a:t>Types of recommendation system</a:t>
            </a:r>
            <a:br>
              <a:rPr lang="en-US" dirty="0">
                <a:latin typeface="Arial Black" panose="020B0604020202020204" pitchFamily="34" charset="0"/>
                <a:cs typeface="Arial Black" panose="020B0604020202020204" pitchFamily="34" charset="0"/>
              </a:rPr>
            </a:br>
            <a:endParaRPr lang="en-US" sz="4400" b="1" dirty="0">
              <a:solidFill>
                <a:schemeClr val="accent6"/>
              </a:solidFill>
              <a:latin typeface="Arial Black" panose="020B0604020202020204" pitchFamily="34" charset="0"/>
              <a:cs typeface="Arial Black" panose="020B0604020202020204" pitchFamily="34" charset="0"/>
            </a:endParaRPr>
          </a:p>
        </p:txBody>
      </p:sp>
      <p:pic>
        <p:nvPicPr>
          <p:cNvPr id="9" name="Content Placeholder 8">
            <a:extLst>
              <a:ext uri="{FF2B5EF4-FFF2-40B4-BE49-F238E27FC236}">
                <a16:creationId xmlns:a16="http://schemas.microsoft.com/office/drawing/2014/main" id="{FBF30C33-7203-B636-376E-AE58E673FBBD}"/>
              </a:ext>
            </a:extLst>
          </p:cNvPr>
          <p:cNvPicPr>
            <a:picLocks noGrp="1" noChangeAspect="1"/>
          </p:cNvPicPr>
          <p:nvPr>
            <p:ph sz="half" idx="1"/>
          </p:nvPr>
        </p:nvPicPr>
        <p:blipFill>
          <a:blip r:embed="rId2"/>
          <a:stretch>
            <a:fillRect/>
          </a:stretch>
        </p:blipFill>
        <p:spPr>
          <a:xfrm>
            <a:off x="1991881" y="1579497"/>
            <a:ext cx="8208237" cy="5136346"/>
          </a:xfrm>
        </p:spPr>
      </p:pic>
    </p:spTree>
    <p:extLst>
      <p:ext uri="{BB962C8B-B14F-4D97-AF65-F5344CB8AC3E}">
        <p14:creationId xmlns:p14="http://schemas.microsoft.com/office/powerpoint/2010/main" val="288647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D156-4EB4-88B7-437E-A0679404FA9F}"/>
              </a:ext>
            </a:extLst>
          </p:cNvPr>
          <p:cNvSpPr>
            <a:spLocks noGrp="1"/>
          </p:cNvSpPr>
          <p:nvPr>
            <p:ph type="title"/>
          </p:nvPr>
        </p:nvSpPr>
        <p:spPr>
          <a:xfrm>
            <a:off x="364464" y="586744"/>
            <a:ext cx="6828816" cy="1692202"/>
          </a:xfrm>
        </p:spPr>
        <p:txBody>
          <a:bodyPr/>
          <a:lstStyle/>
          <a:p>
            <a:pPr algn="ctr"/>
            <a:r>
              <a:rPr lang="en-IN" sz="3200" dirty="0">
                <a:solidFill>
                  <a:schemeClr val="bg1">
                    <a:lumMod val="50000"/>
                  </a:schemeClr>
                </a:solidFill>
              </a:rPr>
              <a:t>CONTENT BASED RECOMMENDATION SYSTEM</a:t>
            </a:r>
            <a:br>
              <a:rPr lang="en-IN" sz="3200" dirty="0"/>
            </a:br>
            <a:endParaRPr lang="en-IN" sz="3200" dirty="0"/>
          </a:p>
        </p:txBody>
      </p:sp>
      <p:sp>
        <p:nvSpPr>
          <p:cNvPr id="3" name="Content Placeholder 2">
            <a:extLst>
              <a:ext uri="{FF2B5EF4-FFF2-40B4-BE49-F238E27FC236}">
                <a16:creationId xmlns:a16="http://schemas.microsoft.com/office/drawing/2014/main" id="{31018FBE-B926-1E8F-25EB-9CDC77812C14}"/>
              </a:ext>
            </a:extLst>
          </p:cNvPr>
          <p:cNvSpPr>
            <a:spLocks noGrp="1"/>
          </p:cNvSpPr>
          <p:nvPr>
            <p:ph idx="1"/>
          </p:nvPr>
        </p:nvSpPr>
        <p:spPr>
          <a:xfrm>
            <a:off x="717812" y="2256817"/>
            <a:ext cx="6828816" cy="4377035"/>
          </a:xfrm>
        </p:spPr>
        <p:txBody>
          <a:bodyPr/>
          <a:lstStyle/>
          <a:p>
            <a:pPr algn="just"/>
            <a:r>
              <a:rPr lang="en-US" b="0" i="0" dirty="0">
                <a:effectLst/>
                <a:latin typeface="Times New Roman" panose="02020603050405020304" pitchFamily="18" charset="0"/>
                <a:cs typeface="Times New Roman" panose="02020603050405020304" pitchFamily="18" charset="0"/>
              </a:rPr>
              <a:t>                  They suggest similar items based on a particular item. This system uses item metadata, such as genre, director, description, actors, etc. for movies, to make these recommendations. The general idea behind these recommender systems is that if a person liked a particular item, he or she will also like an item that is similar to it.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499511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{887386C9-12AA-4F2F-AE1D-0F4BFCCD33F4}tf78438558_win32</Template>
  <TotalTime>1117</TotalTime>
  <Words>442</Words>
  <Application>Microsoft Office PowerPoint</Application>
  <PresentationFormat>Widescreen</PresentationFormat>
  <Paragraphs>61</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Algerian</vt:lpstr>
      <vt:lpstr>Arial</vt:lpstr>
      <vt:lpstr>Arial Black</vt:lpstr>
      <vt:lpstr>Roboto</vt:lpstr>
      <vt:lpstr>Sabon Next LT</vt:lpstr>
      <vt:lpstr>Times New Roman</vt:lpstr>
      <vt:lpstr>Office Theme</vt:lpstr>
      <vt:lpstr>  </vt:lpstr>
      <vt:lpstr>Break out 2 </vt:lpstr>
      <vt:lpstr>AGENDA</vt:lpstr>
      <vt:lpstr>Introduction</vt:lpstr>
      <vt:lpstr>Dataset link:  </vt:lpstr>
      <vt:lpstr>Objective </vt:lpstr>
      <vt:lpstr>Need of project</vt:lpstr>
      <vt:lpstr>Types of recommendation system </vt:lpstr>
      <vt:lpstr>CONTENT BASED RECOMMENDATION SYSTEM </vt:lpstr>
      <vt:lpstr>CONTENT BASED RECOMMENDATION </vt:lpstr>
      <vt:lpstr>Code of content based recommendation </vt:lpstr>
      <vt:lpstr>Code for recommendation </vt:lpstr>
      <vt:lpstr>Popularity based recommendation </vt:lpstr>
      <vt:lpstr>Popularity based recommendation </vt:lpstr>
      <vt:lpstr>PowerPoint Presentation</vt:lpstr>
      <vt:lpstr>PowerPoint Presentation</vt:lpstr>
      <vt:lpstr>PowerPoint Presentation</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dc:subject/>
  <dc:creator>supriya payaveni</dc:creator>
  <cp:lastModifiedBy>KRISHNAKUMAR G</cp:lastModifiedBy>
  <cp:revision>11</cp:revision>
  <dcterms:created xsi:type="dcterms:W3CDTF">2023-01-04T14:41:55Z</dcterms:created>
  <dcterms:modified xsi:type="dcterms:W3CDTF">2023-01-05T15:00:20Z</dcterms:modified>
</cp:coreProperties>
</file>